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2"/>
  </p:handoutMasterIdLst>
  <p:sldIdLst>
    <p:sldId id="259" r:id="rId2"/>
    <p:sldId id="267" r:id="rId3"/>
    <p:sldId id="277" r:id="rId4"/>
    <p:sldId id="260" r:id="rId5"/>
    <p:sldId id="271" r:id="rId6"/>
    <p:sldId id="268" r:id="rId7"/>
    <p:sldId id="276" r:id="rId8"/>
    <p:sldId id="275" r:id="rId9"/>
    <p:sldId id="272" r:id="rId10"/>
    <p:sldId id="263" r:id="rId11"/>
  </p:sldIdLst>
  <p:sldSz cx="9144000" cy="6858000" type="screen4x3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1290" y="1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9DCD15-9971-48B4-954A-A58094F8433C}" type="datetimeFigureOut">
              <a:rPr lang="de-DE" smtClean="0"/>
              <a:t>06.08.2020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8F774E-44E2-4D27-AC87-EE8361BD43A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075633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868AA-8C89-40EB-A104-597F9AF8F5DB}" type="datetimeFigureOut">
              <a:rPr lang="de-DE" smtClean="0"/>
              <a:t>06.08.2020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32F00-7150-4C00-8857-DF9ED46001E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96540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868AA-8C89-40EB-A104-597F9AF8F5DB}" type="datetimeFigureOut">
              <a:rPr lang="de-DE" smtClean="0"/>
              <a:t>06.08.2020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32F00-7150-4C00-8857-DF9ED46001E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42438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868AA-8C89-40EB-A104-597F9AF8F5DB}" type="datetimeFigureOut">
              <a:rPr lang="de-DE" smtClean="0"/>
              <a:t>06.08.2020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32F00-7150-4C00-8857-DF9ED46001E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31190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868AA-8C89-40EB-A104-597F9AF8F5DB}" type="datetimeFigureOut">
              <a:rPr lang="de-DE" smtClean="0"/>
              <a:t>06.08.2020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32F00-7150-4C00-8857-DF9ED46001E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09781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868AA-8C89-40EB-A104-597F9AF8F5DB}" type="datetimeFigureOut">
              <a:rPr lang="de-DE" smtClean="0"/>
              <a:t>06.08.2020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32F00-7150-4C00-8857-DF9ED46001E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84376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868AA-8C89-40EB-A104-597F9AF8F5DB}" type="datetimeFigureOut">
              <a:rPr lang="de-DE" smtClean="0"/>
              <a:t>06.08.2020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32F00-7150-4C00-8857-DF9ED46001E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54061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868AA-8C89-40EB-A104-597F9AF8F5DB}" type="datetimeFigureOut">
              <a:rPr lang="de-DE" smtClean="0"/>
              <a:t>06.08.2020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32F00-7150-4C00-8857-DF9ED46001E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32406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868AA-8C89-40EB-A104-597F9AF8F5DB}" type="datetimeFigureOut">
              <a:rPr lang="de-DE" smtClean="0"/>
              <a:t>06.08.2020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32F00-7150-4C00-8857-DF9ED46001E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37378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868AA-8C89-40EB-A104-597F9AF8F5DB}" type="datetimeFigureOut">
              <a:rPr lang="de-DE" smtClean="0"/>
              <a:t>06.08.2020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32F00-7150-4C00-8857-DF9ED46001E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187532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868AA-8C89-40EB-A104-597F9AF8F5DB}" type="datetimeFigureOut">
              <a:rPr lang="de-DE" smtClean="0"/>
              <a:t>06.08.2020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32F00-7150-4C00-8857-DF9ED46001E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3843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868AA-8C89-40EB-A104-597F9AF8F5DB}" type="datetimeFigureOut">
              <a:rPr lang="de-DE" smtClean="0"/>
              <a:t>06.08.2020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32F00-7150-4C00-8857-DF9ED46001E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5841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A868AA-8C89-40EB-A104-597F9AF8F5DB}" type="datetimeFigureOut">
              <a:rPr lang="de-DE" smtClean="0"/>
              <a:t>06.08.2020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232F00-7150-4C00-8857-DF9ED46001E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75008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lua.rlp.de/de/service/downloads/infektionsschutz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3"/>
          <p:cNvSpPr txBox="1">
            <a:spLocks/>
          </p:cNvSpPr>
          <p:nvPr/>
        </p:nvSpPr>
        <p:spPr>
          <a:xfrm>
            <a:off x="683568" y="620689"/>
            <a:ext cx="7992888" cy="5328591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e-DE" sz="2800" dirty="0" smtClean="0"/>
              <a:t/>
            </a:r>
            <a:br>
              <a:rPr lang="de-DE" sz="2800" dirty="0" smtClean="0"/>
            </a:br>
            <a:r>
              <a:rPr lang="de-DE" sz="2000" dirty="0">
                <a:solidFill>
                  <a:srgbClr val="FF0000"/>
                </a:solidFill>
              </a:rPr>
              <a:t>	</a:t>
            </a:r>
            <a:endParaRPr lang="de-DE" sz="2000" dirty="0" smtClean="0">
              <a:solidFill>
                <a:srgbClr val="FF0000"/>
              </a:solidFill>
            </a:endParaRPr>
          </a:p>
          <a:p>
            <a:pPr algn="l"/>
            <a:endParaRPr lang="de-DE" sz="2000" b="1" dirty="0" smtClean="0"/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de-DE" sz="2000" b="1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de-DE" sz="2000" b="1" dirty="0" smtClean="0"/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de-DE" sz="2000" b="1" dirty="0"/>
          </a:p>
          <a:p>
            <a:pPr algn="l"/>
            <a:endParaRPr lang="de-DE" sz="2000" b="1" dirty="0" smtClean="0"/>
          </a:p>
        </p:txBody>
      </p:sp>
      <p:sp>
        <p:nvSpPr>
          <p:cNvPr id="4" name="Titel 3"/>
          <p:cNvSpPr txBox="1">
            <a:spLocks/>
          </p:cNvSpPr>
          <p:nvPr/>
        </p:nvSpPr>
        <p:spPr>
          <a:xfrm>
            <a:off x="899592" y="620689"/>
            <a:ext cx="7558608" cy="5328591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e-DE" sz="2400" u="sng" dirty="0" smtClean="0"/>
              <a:t>Schulstart ab dem 17.08.2020:</a:t>
            </a:r>
          </a:p>
          <a:p>
            <a:pPr algn="l"/>
            <a:endParaRPr lang="de-DE" sz="1600" dirty="0" smtClean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de-DE" sz="1800" dirty="0" smtClean="0"/>
              <a:t>Zielsetzung: Wiederaufnahme des Regelbetriebs ab dem Schuljahr 2020/21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de-DE" sz="1800" dirty="0" smtClean="0"/>
              <a:t>Sehr dynamische Entwicklung, daher drei mögliche Szenarien:</a:t>
            </a:r>
          </a:p>
          <a:p>
            <a:pPr algn="l"/>
            <a:endParaRPr lang="de-DE" sz="1800" dirty="0" smtClean="0"/>
          </a:p>
          <a:p>
            <a:pPr algn="l"/>
            <a:r>
              <a:rPr lang="de-DE" sz="1800" dirty="0" smtClean="0"/>
              <a:t>	</a:t>
            </a:r>
            <a:r>
              <a:rPr lang="de-DE" sz="1600" b="1" dirty="0" smtClean="0"/>
              <a:t>Szenario 1: Regelbetrieb </a:t>
            </a:r>
            <a:r>
              <a:rPr lang="de-DE" sz="1600" b="1" dirty="0" smtClean="0">
                <a:solidFill>
                  <a:srgbClr val="FF0000"/>
                </a:solidFill>
              </a:rPr>
              <a:t>ohne Abstandsgebot </a:t>
            </a:r>
            <a:r>
              <a:rPr lang="de-DE" sz="1600" b="1" dirty="0" smtClean="0"/>
              <a:t>bei niedriger Infektionsrate</a:t>
            </a:r>
          </a:p>
          <a:p>
            <a:pPr algn="l"/>
            <a:r>
              <a:rPr lang="de-DE" sz="1600" dirty="0" smtClean="0"/>
              <a:t>	=&gt;  Es gilt: Hygieneplan Corona Schulen in aktueller Fassung</a:t>
            </a:r>
          </a:p>
          <a:p>
            <a:pPr algn="l"/>
            <a:r>
              <a:rPr lang="de-DE" sz="1600" dirty="0"/>
              <a:t>	</a:t>
            </a:r>
            <a:r>
              <a:rPr lang="de-DE" sz="1600" dirty="0" smtClean="0"/>
              <a:t>=&gt;  Präsenzunterricht im regulären Klassenverband</a:t>
            </a:r>
          </a:p>
          <a:p>
            <a:pPr algn="l"/>
            <a:r>
              <a:rPr lang="de-DE" sz="1600" dirty="0"/>
              <a:t>		</a:t>
            </a:r>
            <a:endParaRPr lang="de-DE" sz="1800" dirty="0" smtClean="0"/>
          </a:p>
          <a:p>
            <a:pPr algn="l"/>
            <a:r>
              <a:rPr lang="de-DE" sz="1800" dirty="0" smtClean="0"/>
              <a:t>	</a:t>
            </a:r>
            <a:r>
              <a:rPr lang="de-DE" sz="1600" b="1" dirty="0" smtClean="0"/>
              <a:t>Szenario 2: Eingeschränkter Regelbetrieb </a:t>
            </a:r>
            <a:r>
              <a:rPr lang="de-DE" sz="1600" b="1" dirty="0" smtClean="0">
                <a:solidFill>
                  <a:srgbClr val="FF0000"/>
                </a:solidFill>
              </a:rPr>
              <a:t>mit Abstandsgebot </a:t>
            </a:r>
            <a:r>
              <a:rPr lang="de-DE" sz="1600" b="1" dirty="0" smtClean="0"/>
              <a:t>bei Anstieg der 	Infektionsrate</a:t>
            </a:r>
          </a:p>
          <a:p>
            <a:pPr algn="l"/>
            <a:r>
              <a:rPr lang="de-DE" sz="1600" b="1" dirty="0"/>
              <a:t>	</a:t>
            </a:r>
            <a:r>
              <a:rPr lang="de-DE" sz="1600" dirty="0" smtClean="0"/>
              <a:t>=&gt; Wiedereinführung des generellen Abstandsgebotes</a:t>
            </a:r>
          </a:p>
          <a:p>
            <a:pPr algn="l"/>
            <a:r>
              <a:rPr lang="de-DE" sz="1600" b="1" dirty="0"/>
              <a:t>	</a:t>
            </a:r>
            <a:r>
              <a:rPr lang="de-DE" sz="1600" dirty="0" smtClean="0"/>
              <a:t>=&gt; ggf. Wiedereinführung weiterer Infektionsschutz- und Hygienemaßnahmen</a:t>
            </a:r>
          </a:p>
          <a:p>
            <a:pPr algn="l"/>
            <a:r>
              <a:rPr lang="de-DE" sz="1600" dirty="0"/>
              <a:t>	</a:t>
            </a:r>
            <a:r>
              <a:rPr lang="de-DE" sz="1600" dirty="0" smtClean="0"/>
              <a:t>=&gt; Wechsel zwischen Präsenz- und Fernunterricht</a:t>
            </a:r>
            <a:endParaRPr lang="de-DE" sz="1800" dirty="0" smtClean="0"/>
          </a:p>
          <a:p>
            <a:pPr algn="l"/>
            <a:endParaRPr lang="de-DE" sz="1800" dirty="0" smtClean="0"/>
          </a:p>
          <a:p>
            <a:pPr algn="l"/>
            <a:r>
              <a:rPr lang="de-DE" sz="1800" dirty="0" smtClean="0"/>
              <a:t>	</a:t>
            </a:r>
            <a:r>
              <a:rPr lang="de-DE" sz="1600" b="1" dirty="0" smtClean="0"/>
              <a:t>Szenario 3: </a:t>
            </a:r>
            <a:r>
              <a:rPr lang="de-DE" sz="1600" b="1" dirty="0" smtClean="0">
                <a:solidFill>
                  <a:srgbClr val="FF0000"/>
                </a:solidFill>
              </a:rPr>
              <a:t>Temporäre Schulschließung </a:t>
            </a:r>
            <a:r>
              <a:rPr lang="de-DE" sz="1600" b="1" dirty="0" smtClean="0"/>
              <a:t>bei innerschulischer, regionaler oder 	landesweiter Infektionslage</a:t>
            </a:r>
          </a:p>
          <a:p>
            <a:pPr algn="l"/>
            <a:r>
              <a:rPr lang="de-DE" sz="1600" dirty="0"/>
              <a:t>	</a:t>
            </a:r>
            <a:r>
              <a:rPr lang="de-DE" sz="1600" dirty="0" smtClean="0"/>
              <a:t>=&gt; Untersagung des Präsenzunterrichts für Teil oder gesamte Schule</a:t>
            </a:r>
          </a:p>
          <a:p>
            <a:pPr algn="l"/>
            <a:r>
              <a:rPr lang="de-DE" sz="1600" dirty="0"/>
              <a:t>	</a:t>
            </a:r>
            <a:r>
              <a:rPr lang="de-DE" sz="1600" dirty="0" smtClean="0"/>
              <a:t>=&gt; Unterricht ausschließlich als Fernunterricht</a:t>
            </a:r>
          </a:p>
          <a:p>
            <a:pPr marL="342900" indent="-342900" algn="l">
              <a:buFont typeface="+mj-lt"/>
              <a:buAutoNum type="arabicPeriod"/>
            </a:pPr>
            <a:endParaRPr lang="de-DE" sz="1800" dirty="0" smtClean="0"/>
          </a:p>
          <a:p>
            <a:pPr marL="342900" indent="-342900" algn="l">
              <a:buFont typeface="+mj-lt"/>
              <a:buAutoNum type="arabicPeriod"/>
            </a:pPr>
            <a:endParaRPr lang="de-DE" sz="1800" dirty="0" smtClean="0"/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de-DE" sz="1800" dirty="0" smtClean="0"/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de-DE" sz="1800" dirty="0" smtClean="0"/>
          </a:p>
          <a:p>
            <a:pPr algn="l"/>
            <a:r>
              <a:rPr lang="de-DE" sz="1800" dirty="0" smtClean="0">
                <a:solidFill>
                  <a:srgbClr val="FF0000"/>
                </a:solidFill>
              </a:rPr>
              <a:t>				</a:t>
            </a:r>
          </a:p>
          <a:p>
            <a:pPr algn="l"/>
            <a:r>
              <a:rPr lang="de-DE" sz="2000" dirty="0">
                <a:solidFill>
                  <a:srgbClr val="FF0000"/>
                </a:solidFill>
              </a:rPr>
              <a:t>	</a:t>
            </a:r>
            <a:endParaRPr lang="de-DE" sz="2000" dirty="0" smtClean="0">
              <a:solidFill>
                <a:srgbClr val="FF0000"/>
              </a:solidFill>
            </a:endParaRPr>
          </a:p>
          <a:p>
            <a:pPr algn="l"/>
            <a:endParaRPr lang="de-DE" sz="2000" b="1" dirty="0" smtClean="0"/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de-DE" sz="2000" b="1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de-DE" sz="2000" b="1" dirty="0" smtClean="0"/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de-DE" sz="2000" b="1" dirty="0"/>
          </a:p>
          <a:p>
            <a:pPr algn="l"/>
            <a:endParaRPr lang="de-DE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669733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Vielen Dank für Ihre Aufmerksamkeit!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908092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3"/>
          <p:cNvSpPr txBox="1">
            <a:spLocks/>
          </p:cNvSpPr>
          <p:nvPr/>
        </p:nvSpPr>
        <p:spPr>
          <a:xfrm>
            <a:off x="899592" y="620689"/>
            <a:ext cx="7558608" cy="5328591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e-DE" sz="2800" u="sng" dirty="0" smtClean="0"/>
              <a:t>Hygienemaßnahmen:</a:t>
            </a:r>
          </a:p>
          <a:p>
            <a:pPr algn="l"/>
            <a:endParaRPr lang="de-DE" sz="2800" u="sng" dirty="0" smtClean="0"/>
          </a:p>
          <a:p>
            <a:pPr algn="l"/>
            <a:r>
              <a:rPr lang="de-DE" sz="1800" dirty="0" smtClean="0"/>
              <a:t>Es gilt der „Hygieneplan-Corona für die Schulen in Rheinland-Pfalz“ in der </a:t>
            </a:r>
            <a:r>
              <a:rPr lang="de-DE" sz="1800" dirty="0" smtClean="0">
                <a:solidFill>
                  <a:srgbClr val="FF0000"/>
                </a:solidFill>
              </a:rPr>
              <a:t>4.</a:t>
            </a:r>
            <a:r>
              <a:rPr lang="de-DE" sz="1800" dirty="0" smtClean="0"/>
              <a:t> </a:t>
            </a:r>
            <a:r>
              <a:rPr lang="de-DE" sz="1800" dirty="0" smtClean="0">
                <a:solidFill>
                  <a:srgbClr val="FF0000"/>
                </a:solidFill>
              </a:rPr>
              <a:t>überarbeiteten Fassung</a:t>
            </a:r>
            <a:r>
              <a:rPr lang="de-DE" sz="1800" dirty="0" smtClean="0"/>
              <a:t>, gültig ab dem 01.08.2020. </a:t>
            </a:r>
          </a:p>
          <a:p>
            <a:pPr algn="l"/>
            <a:endParaRPr lang="de-DE" sz="1800" dirty="0" smtClean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de-DE" sz="1800" dirty="0" smtClean="0"/>
              <a:t>Personen mit Krankheitssymptomen dürfen die Einrichtung </a:t>
            </a:r>
            <a:r>
              <a:rPr lang="de-DE" sz="1800" u="sng" dirty="0" smtClean="0"/>
              <a:t>nicht </a:t>
            </a:r>
            <a:r>
              <a:rPr lang="de-DE" sz="1800" dirty="0" smtClean="0"/>
              <a:t>betreten.</a:t>
            </a:r>
          </a:p>
          <a:p>
            <a:pPr algn="l"/>
            <a:endParaRPr lang="de-DE" sz="1800" dirty="0" smtClean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de-DE" sz="1800" dirty="0" smtClean="0"/>
              <a:t>Bei Auftreten von Symptomen </a:t>
            </a:r>
            <a:r>
              <a:rPr lang="de-DE" sz="1800" u="sng" dirty="0" smtClean="0"/>
              <a:t>während der Unterrichtszeit</a:t>
            </a:r>
            <a:r>
              <a:rPr lang="de-DE" sz="1800" dirty="0" smtClean="0"/>
              <a:t>: </a:t>
            </a:r>
          </a:p>
          <a:p>
            <a:pPr algn="l"/>
            <a:r>
              <a:rPr lang="de-DE" sz="1800" dirty="0" smtClean="0"/>
              <a:t>	=&gt; Schüler*in ist zu isolieren</a:t>
            </a:r>
          </a:p>
          <a:p>
            <a:pPr algn="l"/>
            <a:r>
              <a:rPr lang="de-DE" sz="1800" dirty="0"/>
              <a:t>	</a:t>
            </a:r>
            <a:r>
              <a:rPr lang="de-DE" sz="1800" dirty="0" smtClean="0"/>
              <a:t>=&gt; Eltern sind zu informieren</a:t>
            </a:r>
          </a:p>
          <a:p>
            <a:pPr algn="l"/>
            <a:r>
              <a:rPr lang="de-DE" sz="1800" dirty="0"/>
              <a:t>	</a:t>
            </a:r>
            <a:r>
              <a:rPr lang="de-DE" sz="1800" dirty="0" smtClean="0"/>
              <a:t>=&gt; Dokumentation der Art der Beschwerden und Aufbewahrung bei 		      Schulleitung</a:t>
            </a:r>
          </a:p>
          <a:p>
            <a:pPr algn="l"/>
            <a:r>
              <a:rPr lang="de-DE" sz="1800" dirty="0"/>
              <a:t>	</a:t>
            </a:r>
            <a:r>
              <a:rPr lang="de-DE" sz="1800" dirty="0" smtClean="0"/>
              <a:t>=&gt; Vernichtung der Dokumentation nach vier Wochen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de-DE" sz="1800" dirty="0" smtClean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de-DE" sz="1800" dirty="0" smtClean="0"/>
              <a:t>Verzicht auf Körperkontakt wie Umarmungen und Händeschütteln	</a:t>
            </a:r>
            <a:r>
              <a:rPr lang="de-DE" sz="1800" dirty="0" smtClean="0">
                <a:solidFill>
                  <a:srgbClr val="FF0000"/>
                </a:solidFill>
              </a:rPr>
              <a:t>		</a:t>
            </a:r>
          </a:p>
          <a:p>
            <a:pPr algn="l"/>
            <a:r>
              <a:rPr lang="de-DE" sz="2000" dirty="0">
                <a:solidFill>
                  <a:srgbClr val="FF0000"/>
                </a:solidFill>
              </a:rPr>
              <a:t>	</a:t>
            </a:r>
            <a:endParaRPr lang="de-DE" sz="2000" dirty="0" smtClean="0">
              <a:solidFill>
                <a:srgbClr val="FF0000"/>
              </a:solidFill>
            </a:endParaRPr>
          </a:p>
          <a:p>
            <a:pPr algn="l"/>
            <a:endParaRPr lang="de-DE" sz="2000" b="1" dirty="0" smtClean="0"/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de-DE" sz="2000" b="1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de-DE" sz="2000" b="1" dirty="0" smtClean="0"/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de-DE" sz="2000" b="1" dirty="0"/>
          </a:p>
          <a:p>
            <a:pPr algn="l"/>
            <a:endParaRPr lang="de-DE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3915945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3"/>
          <p:cNvSpPr txBox="1">
            <a:spLocks/>
          </p:cNvSpPr>
          <p:nvPr/>
        </p:nvSpPr>
        <p:spPr>
          <a:xfrm>
            <a:off x="899592" y="620689"/>
            <a:ext cx="7558608" cy="5328591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de-DE" sz="2800" u="sng" dirty="0"/>
          </a:p>
          <a:p>
            <a:pPr algn="l"/>
            <a:r>
              <a:rPr lang="de-DE" sz="2800" u="sng" dirty="0" smtClean="0"/>
              <a:t>Hygienemaßnahmen:</a:t>
            </a:r>
          </a:p>
          <a:p>
            <a:pPr algn="l"/>
            <a:endParaRPr lang="de-DE" sz="1800" dirty="0" smtClean="0"/>
          </a:p>
          <a:p>
            <a:pPr algn="l"/>
            <a:endParaRPr lang="de-DE" sz="1800" dirty="0" smtClean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de-DE" sz="1800" dirty="0" smtClean="0"/>
              <a:t>Gründliche Händehygiene </a:t>
            </a:r>
            <a:r>
              <a:rPr lang="de-DE" sz="1800" dirty="0"/>
              <a:t>(Händewaschen /Händedesinfektion</a:t>
            </a:r>
            <a:r>
              <a:rPr lang="de-DE" sz="1800" dirty="0" smtClean="0"/>
              <a:t>)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de-DE" sz="1800" dirty="0" smtClean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de-DE" sz="1800" dirty="0" smtClean="0"/>
              <a:t>Husten- und Niesetikette einhalten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de-DE" sz="1800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de-DE" sz="1800" dirty="0" smtClean="0"/>
              <a:t>Tragen einer Mund-Nasen-Bedeckung in den Fluren, Gängen und Treppen-häusern, in der Aula, beim Einkauf am Kiosk und in der Mensa</a:t>
            </a:r>
          </a:p>
          <a:p>
            <a:pPr algn="l"/>
            <a:r>
              <a:rPr lang="de-DE" sz="1800" dirty="0"/>
              <a:t> </a:t>
            </a:r>
            <a:r>
              <a:rPr lang="de-DE" sz="1800" dirty="0" smtClean="0"/>
              <a:t>     (aber: nicht am Platz)</a:t>
            </a:r>
          </a:p>
          <a:p>
            <a:pPr algn="l"/>
            <a:endParaRPr lang="de-DE" sz="1800" dirty="0"/>
          </a:p>
          <a:p>
            <a:pPr algn="l"/>
            <a:endParaRPr lang="de-DE" sz="1800" dirty="0"/>
          </a:p>
          <a:p>
            <a:pPr algn="l"/>
            <a:r>
              <a:rPr lang="de-DE" sz="1800" dirty="0" smtClean="0"/>
              <a:t>	</a:t>
            </a:r>
            <a:r>
              <a:rPr lang="de-DE" sz="1800" dirty="0" smtClean="0">
                <a:solidFill>
                  <a:srgbClr val="FF0000"/>
                </a:solidFill>
              </a:rPr>
              <a:t>		</a:t>
            </a:r>
          </a:p>
          <a:p>
            <a:pPr algn="l"/>
            <a:r>
              <a:rPr lang="de-DE" sz="2000" dirty="0">
                <a:solidFill>
                  <a:srgbClr val="FF0000"/>
                </a:solidFill>
              </a:rPr>
              <a:t>	</a:t>
            </a:r>
            <a:endParaRPr lang="de-DE" sz="2000" dirty="0" smtClean="0">
              <a:solidFill>
                <a:srgbClr val="FF0000"/>
              </a:solidFill>
            </a:endParaRPr>
          </a:p>
          <a:p>
            <a:pPr algn="l"/>
            <a:endParaRPr lang="de-DE" sz="2000" b="1" dirty="0" smtClean="0"/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de-DE" sz="2000" b="1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de-DE" sz="2000" b="1" dirty="0" smtClean="0"/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de-DE" sz="2000" b="1" dirty="0"/>
          </a:p>
          <a:p>
            <a:pPr algn="l"/>
            <a:endParaRPr lang="de-DE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42615623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3"/>
          <p:cNvSpPr txBox="1">
            <a:spLocks/>
          </p:cNvSpPr>
          <p:nvPr/>
        </p:nvSpPr>
        <p:spPr>
          <a:xfrm>
            <a:off x="899592" y="620689"/>
            <a:ext cx="7558608" cy="5328591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e-DE" sz="2400" u="sng" dirty="0" smtClean="0"/>
              <a:t>Raumhygiene:</a:t>
            </a:r>
          </a:p>
          <a:p>
            <a:pPr algn="l"/>
            <a:endParaRPr lang="de-DE" sz="2400" u="sng" dirty="0" smtClean="0"/>
          </a:p>
          <a:p>
            <a:pPr algn="l"/>
            <a:r>
              <a:rPr lang="de-DE" sz="1800" dirty="0" smtClean="0"/>
              <a:t>Es gelten die Vorgaben des „Hygieneplan-Corona für die Schulen in Rheinland-Pfalz“ in der </a:t>
            </a:r>
            <a:r>
              <a:rPr lang="de-DE" sz="1800" dirty="0" smtClean="0">
                <a:solidFill>
                  <a:srgbClr val="FF0000"/>
                </a:solidFill>
              </a:rPr>
              <a:t>4. überarbeiteten Fassung</a:t>
            </a:r>
            <a:r>
              <a:rPr lang="de-DE" sz="1800" dirty="0" smtClean="0"/>
              <a:t>, gültig ab dem 01.08.2020. </a:t>
            </a:r>
          </a:p>
          <a:p>
            <a:pPr algn="l"/>
            <a:endParaRPr lang="de-DE" sz="1800" dirty="0" smtClean="0"/>
          </a:p>
          <a:p>
            <a:pPr algn="l"/>
            <a:endParaRPr lang="de-DE" sz="1800" dirty="0"/>
          </a:p>
          <a:p>
            <a:pPr algn="l"/>
            <a:endParaRPr lang="de-DE" sz="1800" dirty="0" smtClean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de-DE" sz="1800" dirty="0" smtClean="0"/>
              <a:t>Grundsatz: keine Veränderung der Raumhygiene und Aufrechterhaltung des Wegekonzepts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de-DE" sz="1800" dirty="0" smtClean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de-DE" sz="1800" dirty="0" smtClean="0"/>
              <a:t>Regelmäßiges Stoßlüften oder Querlüften (mindestens alle 45 Minuten auch während des Unterrichts und in jeder Pause)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de-DE" sz="1800" dirty="0" smtClean="0"/>
          </a:p>
          <a:p>
            <a:pPr algn="l"/>
            <a:endParaRPr lang="de-DE" sz="1800" dirty="0"/>
          </a:p>
          <a:p>
            <a:pPr algn="l"/>
            <a:endParaRPr lang="de-DE" sz="1800" dirty="0" smtClean="0"/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de-DE" sz="1800" dirty="0" smtClean="0"/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de-DE" sz="1800" dirty="0" smtClean="0"/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de-DE" sz="1800" dirty="0" smtClean="0"/>
          </a:p>
          <a:p>
            <a:pPr algn="l"/>
            <a:endParaRPr lang="de-DE" sz="1800" dirty="0" smtClean="0">
              <a:solidFill>
                <a:srgbClr val="FF0000"/>
              </a:solidFill>
            </a:endParaRPr>
          </a:p>
          <a:p>
            <a:pPr algn="l"/>
            <a:r>
              <a:rPr lang="de-DE" sz="2000" dirty="0">
                <a:solidFill>
                  <a:srgbClr val="FF0000"/>
                </a:solidFill>
              </a:rPr>
              <a:t>	</a:t>
            </a:r>
            <a:endParaRPr lang="de-DE" sz="2000" dirty="0" smtClean="0">
              <a:solidFill>
                <a:srgbClr val="FF0000"/>
              </a:solidFill>
            </a:endParaRPr>
          </a:p>
          <a:p>
            <a:pPr algn="l"/>
            <a:endParaRPr lang="de-DE" sz="2000" b="1" dirty="0" smtClean="0"/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de-DE" sz="2000" b="1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de-DE" sz="2000" b="1" dirty="0" smtClean="0"/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de-DE" sz="2000" b="1" dirty="0"/>
          </a:p>
          <a:p>
            <a:pPr algn="l"/>
            <a:endParaRPr lang="de-DE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1049117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3"/>
          <p:cNvSpPr txBox="1">
            <a:spLocks/>
          </p:cNvSpPr>
          <p:nvPr/>
        </p:nvSpPr>
        <p:spPr>
          <a:xfrm>
            <a:off x="755576" y="620689"/>
            <a:ext cx="8136904" cy="5328591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e-DE" sz="2800" dirty="0" smtClean="0"/>
              <a:t/>
            </a:r>
            <a:br>
              <a:rPr lang="de-DE" sz="2800" dirty="0" smtClean="0"/>
            </a:br>
            <a:endParaRPr lang="de-DE" sz="2000" b="1" dirty="0" smtClean="0"/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de-DE" sz="2000" b="1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de-DE" sz="2000" b="1" dirty="0" smtClean="0"/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de-DE" sz="2000" b="1" dirty="0"/>
          </a:p>
          <a:p>
            <a:pPr algn="l"/>
            <a:endParaRPr lang="de-DE" sz="2000" b="1" dirty="0" smtClean="0"/>
          </a:p>
        </p:txBody>
      </p:sp>
      <p:sp>
        <p:nvSpPr>
          <p:cNvPr id="3" name="Titel 3"/>
          <p:cNvSpPr txBox="1">
            <a:spLocks/>
          </p:cNvSpPr>
          <p:nvPr/>
        </p:nvSpPr>
        <p:spPr>
          <a:xfrm>
            <a:off x="899592" y="620689"/>
            <a:ext cx="7558608" cy="5328591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e-DE" sz="2400" u="sng" dirty="0" smtClean="0"/>
              <a:t>Raumhygiene in Sanitärbereichen:</a:t>
            </a:r>
          </a:p>
          <a:p>
            <a:pPr algn="l"/>
            <a:endParaRPr lang="de-DE" sz="1600" dirty="0" smtClean="0"/>
          </a:p>
          <a:p>
            <a:pPr algn="l"/>
            <a:endParaRPr lang="de-DE" sz="1600" dirty="0" smtClean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de-DE" sz="1800" dirty="0" smtClean="0"/>
              <a:t>Bereitstellung von ausreichend Flüssigseifenspender und Einmalhandtücher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de-DE" sz="1800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de-DE" sz="1800" dirty="0" smtClean="0"/>
              <a:t>Auffangbehälter für Einmalhandtücher vorhalten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de-DE" sz="1800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de-DE" sz="1800" dirty="0" smtClean="0"/>
              <a:t>Mindestens tägliche Reinigung des Sanitärbereichs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de-DE" sz="1800" dirty="0" smtClean="0"/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de-DE" sz="1800" dirty="0" smtClean="0"/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de-DE" sz="1800" dirty="0" smtClean="0"/>
          </a:p>
          <a:p>
            <a:pPr algn="l"/>
            <a:endParaRPr lang="de-DE" sz="1800" dirty="0" smtClean="0">
              <a:solidFill>
                <a:srgbClr val="FF0000"/>
              </a:solidFill>
            </a:endParaRPr>
          </a:p>
          <a:p>
            <a:pPr algn="l"/>
            <a:r>
              <a:rPr lang="de-DE" sz="2000" dirty="0">
                <a:solidFill>
                  <a:srgbClr val="FF0000"/>
                </a:solidFill>
              </a:rPr>
              <a:t>	</a:t>
            </a:r>
            <a:endParaRPr lang="de-DE" sz="2000" dirty="0" smtClean="0">
              <a:solidFill>
                <a:srgbClr val="FF0000"/>
              </a:solidFill>
            </a:endParaRPr>
          </a:p>
          <a:p>
            <a:pPr algn="l"/>
            <a:endParaRPr lang="de-DE" sz="2000" b="1" dirty="0" smtClean="0"/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de-DE" sz="2000" b="1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de-DE" sz="2000" b="1" dirty="0" smtClean="0"/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de-DE" sz="2000" b="1" dirty="0"/>
          </a:p>
          <a:p>
            <a:pPr algn="l"/>
            <a:endParaRPr lang="de-DE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27306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3"/>
          <p:cNvSpPr txBox="1">
            <a:spLocks/>
          </p:cNvSpPr>
          <p:nvPr/>
        </p:nvSpPr>
        <p:spPr>
          <a:xfrm>
            <a:off x="899592" y="601562"/>
            <a:ext cx="7558608" cy="5328591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e-DE" sz="2800" dirty="0" smtClean="0"/>
              <a:t/>
            </a:r>
            <a:br>
              <a:rPr lang="de-DE" sz="2800" dirty="0" smtClean="0"/>
            </a:br>
            <a:endParaRPr lang="de-DE" sz="2400" dirty="0" smtClean="0">
              <a:solidFill>
                <a:srgbClr val="FF0000"/>
              </a:solidFill>
            </a:endParaRPr>
          </a:p>
          <a:p>
            <a:pPr algn="l"/>
            <a:endParaRPr lang="de-DE" sz="2400" dirty="0" smtClean="0">
              <a:solidFill>
                <a:srgbClr val="FF0000"/>
              </a:solidFill>
            </a:endParaRPr>
          </a:p>
          <a:p>
            <a:pPr algn="l"/>
            <a:r>
              <a:rPr lang="de-DE" sz="2000" dirty="0" smtClean="0">
                <a:solidFill>
                  <a:srgbClr val="FF0000"/>
                </a:solidFill>
              </a:rPr>
              <a:t>	</a:t>
            </a:r>
          </a:p>
          <a:p>
            <a:pPr algn="l"/>
            <a:r>
              <a:rPr lang="de-DE" sz="2000" dirty="0">
                <a:solidFill>
                  <a:srgbClr val="FF0000"/>
                </a:solidFill>
              </a:rPr>
              <a:t>	</a:t>
            </a:r>
            <a:endParaRPr lang="de-DE" sz="2000" dirty="0" smtClean="0">
              <a:solidFill>
                <a:srgbClr val="FF0000"/>
              </a:solidFill>
            </a:endParaRPr>
          </a:p>
          <a:p>
            <a:pPr algn="l"/>
            <a:endParaRPr lang="de-DE" sz="2000" b="1" dirty="0" smtClean="0"/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de-DE" sz="2000" b="1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de-DE" sz="2000" b="1" dirty="0" smtClean="0"/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de-DE" sz="2000" b="1" dirty="0"/>
          </a:p>
          <a:p>
            <a:pPr algn="l"/>
            <a:endParaRPr lang="de-DE" sz="2000" b="1" dirty="0" smtClean="0"/>
          </a:p>
        </p:txBody>
      </p:sp>
      <p:sp>
        <p:nvSpPr>
          <p:cNvPr id="3" name="Titel 3"/>
          <p:cNvSpPr txBox="1">
            <a:spLocks/>
          </p:cNvSpPr>
          <p:nvPr/>
        </p:nvSpPr>
        <p:spPr>
          <a:xfrm>
            <a:off x="1051992" y="773089"/>
            <a:ext cx="7558608" cy="5328591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e-DE" sz="2400" u="sng" dirty="0" smtClean="0"/>
              <a:t>Dokumentation und Nachverfolgung:</a:t>
            </a:r>
          </a:p>
          <a:p>
            <a:pPr algn="l"/>
            <a:endParaRPr lang="de-DE" sz="1600" dirty="0" smtClean="0"/>
          </a:p>
          <a:p>
            <a:pPr algn="l"/>
            <a:r>
              <a:rPr lang="de-DE" sz="1800" dirty="0" smtClean="0"/>
              <a:t>Ziel: Unterbrechen von Infektionsketten</a:t>
            </a:r>
          </a:p>
          <a:p>
            <a:pPr algn="l"/>
            <a:endParaRPr lang="de-DE" sz="1800" dirty="0"/>
          </a:p>
          <a:p>
            <a:pPr algn="l"/>
            <a:r>
              <a:rPr lang="de-DE" sz="1800" dirty="0" smtClean="0"/>
              <a:t>Maßnahmen: </a:t>
            </a:r>
            <a:r>
              <a:rPr lang="de-DE" sz="1800" dirty="0" smtClean="0">
                <a:solidFill>
                  <a:srgbClr val="FF0000"/>
                </a:solidFill>
              </a:rPr>
              <a:t>Erfassung aller Personen, die sich in der Schule aufhalten </a:t>
            </a:r>
            <a:r>
              <a:rPr lang="de-DE" sz="1800" dirty="0" smtClean="0"/>
              <a:t>durch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de-DE" sz="1800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de-DE" sz="1800" dirty="0"/>
              <a:t>r</a:t>
            </a:r>
            <a:r>
              <a:rPr lang="de-DE" sz="1800" dirty="0" smtClean="0"/>
              <a:t>egelhaftes Dokumentieren der Anwesenheit in Klassen- und Kursbüchern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de-DE" sz="1800" dirty="0"/>
              <a:t>t</a:t>
            </a:r>
            <a:r>
              <a:rPr lang="de-DE" sz="1800" dirty="0" smtClean="0"/>
              <a:t>ägliche Dokumentation der Anwesenheit des regelhaft in der Schule eingesetzten Personals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de-DE" sz="1800" dirty="0" smtClean="0"/>
              <a:t>Dokumentation von Einzelförderung mit engem Kontakt zu Schülerinnen und Schülern (z.B. Integrationskräfte)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de-DE" sz="1800" dirty="0"/>
              <a:t>t</a:t>
            </a:r>
            <a:r>
              <a:rPr lang="de-DE" sz="1800" dirty="0" smtClean="0"/>
              <a:t>ägliche Dokumentation der Anwesenheit weiterer Personen über Namens- und Telefonlisten im Sekretariat (z.B. Handwerker, Eltern etc.)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de-DE" sz="1800" dirty="0"/>
              <a:t>f</a:t>
            </a:r>
            <a:r>
              <a:rPr lang="de-DE" sz="1800" dirty="0" smtClean="0"/>
              <a:t>lächendeckende Nutzung der Corona-Warn-App allen am Schulleben Beteiligter</a:t>
            </a:r>
            <a:endParaRPr lang="de-DE" sz="1800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de-DE" sz="1800" dirty="0" smtClean="0"/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de-DE" sz="1800" dirty="0" smtClean="0"/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de-DE" sz="1800" dirty="0" smtClean="0"/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de-DE" sz="1800" dirty="0" smtClean="0"/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de-DE" sz="1800" dirty="0" smtClean="0"/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de-DE" sz="1800" dirty="0" smtClean="0"/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de-DE" sz="1800" dirty="0" smtClean="0"/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de-DE" sz="1800" dirty="0" smtClean="0"/>
          </a:p>
          <a:p>
            <a:pPr algn="l"/>
            <a:endParaRPr lang="de-DE" sz="1800" dirty="0" smtClean="0">
              <a:solidFill>
                <a:srgbClr val="FF0000"/>
              </a:solidFill>
            </a:endParaRPr>
          </a:p>
          <a:p>
            <a:pPr algn="l"/>
            <a:r>
              <a:rPr lang="de-DE" sz="2000" dirty="0">
                <a:solidFill>
                  <a:srgbClr val="FF0000"/>
                </a:solidFill>
              </a:rPr>
              <a:t>	</a:t>
            </a:r>
            <a:endParaRPr lang="de-DE" sz="2000" dirty="0" smtClean="0">
              <a:solidFill>
                <a:srgbClr val="FF0000"/>
              </a:solidFill>
            </a:endParaRPr>
          </a:p>
          <a:p>
            <a:pPr algn="l"/>
            <a:endParaRPr lang="de-DE" sz="2000" b="1" dirty="0" smtClean="0"/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de-DE" sz="2000" b="1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de-DE" sz="2000" b="1" dirty="0" smtClean="0"/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de-DE" sz="2000" b="1" dirty="0"/>
          </a:p>
          <a:p>
            <a:pPr algn="l"/>
            <a:endParaRPr lang="de-DE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1394667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3"/>
          <p:cNvSpPr txBox="1">
            <a:spLocks/>
          </p:cNvSpPr>
          <p:nvPr/>
        </p:nvSpPr>
        <p:spPr>
          <a:xfrm>
            <a:off x="899592" y="620689"/>
            <a:ext cx="7558608" cy="5328591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85750" indent="-285750" algn="l">
              <a:buFont typeface="Arial" panose="020B0604020202020204" pitchFamily="34" charset="0"/>
              <a:buChar char="•"/>
            </a:pPr>
            <a:endParaRPr lang="de-DE" sz="2000" b="1" dirty="0" smtClean="0"/>
          </a:p>
          <a:p>
            <a:pPr algn="l"/>
            <a:endParaRPr lang="de-DE" sz="2000" b="1" dirty="0" smtClean="0"/>
          </a:p>
        </p:txBody>
      </p:sp>
      <p:sp>
        <p:nvSpPr>
          <p:cNvPr id="3" name="Titel 3"/>
          <p:cNvSpPr txBox="1">
            <a:spLocks/>
          </p:cNvSpPr>
          <p:nvPr/>
        </p:nvSpPr>
        <p:spPr>
          <a:xfrm>
            <a:off x="899592" y="601562"/>
            <a:ext cx="7558608" cy="5328591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e-DE" sz="2800" dirty="0" smtClean="0"/>
              <a:t/>
            </a:r>
            <a:br>
              <a:rPr lang="de-DE" sz="2800" dirty="0" smtClean="0"/>
            </a:br>
            <a:endParaRPr lang="de-DE" sz="2400" dirty="0" smtClean="0">
              <a:solidFill>
                <a:srgbClr val="FF0000"/>
              </a:solidFill>
            </a:endParaRPr>
          </a:p>
          <a:p>
            <a:pPr algn="l"/>
            <a:endParaRPr lang="de-DE" sz="2400" dirty="0" smtClean="0">
              <a:solidFill>
                <a:srgbClr val="FF0000"/>
              </a:solidFill>
            </a:endParaRPr>
          </a:p>
          <a:p>
            <a:pPr algn="l"/>
            <a:r>
              <a:rPr lang="de-DE" sz="2000" dirty="0" smtClean="0">
                <a:solidFill>
                  <a:srgbClr val="FF0000"/>
                </a:solidFill>
              </a:rPr>
              <a:t>	</a:t>
            </a:r>
          </a:p>
          <a:p>
            <a:pPr algn="l"/>
            <a:r>
              <a:rPr lang="de-DE" sz="2000" dirty="0">
                <a:solidFill>
                  <a:srgbClr val="FF0000"/>
                </a:solidFill>
              </a:rPr>
              <a:t>	</a:t>
            </a:r>
            <a:endParaRPr lang="de-DE" sz="2000" dirty="0" smtClean="0">
              <a:solidFill>
                <a:srgbClr val="FF0000"/>
              </a:solidFill>
            </a:endParaRPr>
          </a:p>
          <a:p>
            <a:pPr algn="l"/>
            <a:endParaRPr lang="de-DE" sz="2000" b="1" dirty="0" smtClean="0"/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de-DE" sz="2000" b="1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de-DE" sz="2000" b="1" dirty="0" smtClean="0"/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de-DE" sz="2000" b="1" dirty="0"/>
          </a:p>
          <a:p>
            <a:pPr algn="l"/>
            <a:endParaRPr lang="de-DE" sz="2000" b="1" dirty="0" smtClean="0"/>
          </a:p>
        </p:txBody>
      </p:sp>
      <p:sp>
        <p:nvSpPr>
          <p:cNvPr id="4" name="Titel 3"/>
          <p:cNvSpPr txBox="1">
            <a:spLocks/>
          </p:cNvSpPr>
          <p:nvPr/>
        </p:nvSpPr>
        <p:spPr>
          <a:xfrm>
            <a:off x="1051992" y="773089"/>
            <a:ext cx="7558608" cy="5328591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e-DE" sz="2400" u="sng" dirty="0" smtClean="0"/>
              <a:t>Verantwortlichkeit der Schulleitung/Hygienebeauftragte:</a:t>
            </a:r>
          </a:p>
          <a:p>
            <a:pPr algn="l"/>
            <a:endParaRPr lang="de-DE" sz="1600" dirty="0" smtClean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de-DE" sz="1800" dirty="0" smtClean="0"/>
              <a:t>Schulleitung ist für Sicherstellung der Hygiene verantwortlich</a:t>
            </a:r>
          </a:p>
          <a:p>
            <a:pPr algn="l"/>
            <a:endParaRPr lang="de-DE" sz="1800" dirty="0" smtClean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de-DE" sz="1800" dirty="0" smtClean="0">
                <a:solidFill>
                  <a:srgbClr val="FF0000"/>
                </a:solidFill>
              </a:rPr>
              <a:t>Benennung einer/eines Hygienebeauftragten oder Hygieneteams</a:t>
            </a:r>
          </a:p>
          <a:p>
            <a:pPr algn="l"/>
            <a:endParaRPr lang="de-DE" sz="1800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de-DE" sz="1800" dirty="0" smtClean="0"/>
              <a:t>Meldepflicht:                                                                                                      Sowohl Verdachtsfall als auch Infektionsfall in der Schule sind dem Gesundheitsamt und der zuständigen Schulaufsicht zu melden</a:t>
            </a:r>
          </a:p>
          <a:p>
            <a:pPr algn="l"/>
            <a:r>
              <a:rPr lang="de-DE" sz="1800" dirty="0"/>
              <a:t> </a:t>
            </a:r>
            <a:r>
              <a:rPr lang="de-DE" sz="1800" dirty="0" smtClean="0"/>
              <a:t>    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de-DE" sz="1800" dirty="0" smtClean="0"/>
              <a:t>Meldevordruck unter:  	</a:t>
            </a:r>
          </a:p>
          <a:p>
            <a:pPr algn="l"/>
            <a:endParaRPr lang="de-DE" sz="1800" dirty="0"/>
          </a:p>
          <a:p>
            <a:pPr algn="l"/>
            <a:r>
              <a:rPr lang="de-DE" sz="1800" dirty="0" smtClean="0"/>
              <a:t>	</a:t>
            </a:r>
            <a:r>
              <a:rPr lang="de-DE" sz="1800" i="1" dirty="0" smtClean="0">
                <a:solidFill>
                  <a:srgbClr val="FFC000"/>
                </a:solidFill>
                <a:hlinkClick r:id="rId2"/>
              </a:rPr>
              <a:t>https://</a:t>
            </a:r>
            <a:r>
              <a:rPr lang="de-DE" sz="1800" i="1" dirty="0" smtClean="0">
                <a:solidFill>
                  <a:srgbClr val="FFC000"/>
                </a:solidFill>
                <a:hlinkClick r:id="rId2"/>
              </a:rPr>
              <a:t>lua.rlp.de/de/service/downloads/infektionsschutz</a:t>
            </a:r>
            <a:endParaRPr lang="de-DE" sz="1800" i="1" dirty="0" smtClean="0">
              <a:solidFill>
                <a:srgbClr val="FFC000"/>
              </a:solidFill>
            </a:endParaRPr>
          </a:p>
          <a:p>
            <a:pPr algn="l"/>
            <a:endParaRPr lang="de-DE" sz="1800" i="1" dirty="0" smtClean="0">
              <a:solidFill>
                <a:srgbClr val="FFC000"/>
              </a:solidFill>
            </a:endParaRPr>
          </a:p>
          <a:p>
            <a:pPr algn="l"/>
            <a:r>
              <a:rPr lang="de-DE" sz="1800" dirty="0" smtClean="0">
                <a:solidFill>
                  <a:srgbClr val="00B050"/>
                </a:solidFill>
              </a:rPr>
              <a:t>Hinweis:</a:t>
            </a:r>
            <a:r>
              <a:rPr lang="de-DE" sz="1800" dirty="0" smtClean="0"/>
              <a:t> der Vordruck </a:t>
            </a:r>
            <a:r>
              <a:rPr lang="de-DE" sz="1800" b="1" dirty="0" smtClean="0"/>
              <a:t>„Meldung Verdachts- bzw. Infektionsfall“  </a:t>
            </a:r>
            <a:r>
              <a:rPr lang="de-DE" sz="1800" dirty="0" smtClean="0"/>
              <a:t>ist separat angefügt!</a:t>
            </a:r>
            <a:endParaRPr lang="de-DE" sz="1800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de-DE" sz="1800" dirty="0" smtClean="0"/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de-DE" sz="1800" dirty="0" smtClean="0"/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de-DE" sz="1800" dirty="0" smtClean="0"/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de-DE" sz="1800" dirty="0" smtClean="0"/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de-DE" sz="1800" dirty="0" smtClean="0"/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de-DE" sz="1800" dirty="0" smtClean="0"/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de-DE" sz="1800" dirty="0" smtClean="0"/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de-DE" sz="1800" dirty="0" smtClean="0"/>
          </a:p>
          <a:p>
            <a:pPr algn="l"/>
            <a:endParaRPr lang="de-DE" sz="1800" dirty="0" smtClean="0">
              <a:solidFill>
                <a:srgbClr val="FF0000"/>
              </a:solidFill>
            </a:endParaRPr>
          </a:p>
          <a:p>
            <a:pPr algn="l"/>
            <a:r>
              <a:rPr lang="de-DE" sz="2000" dirty="0">
                <a:solidFill>
                  <a:srgbClr val="FF0000"/>
                </a:solidFill>
              </a:rPr>
              <a:t>	</a:t>
            </a:r>
            <a:endParaRPr lang="de-DE" sz="2000" dirty="0" smtClean="0">
              <a:solidFill>
                <a:srgbClr val="FF0000"/>
              </a:solidFill>
            </a:endParaRPr>
          </a:p>
          <a:p>
            <a:pPr algn="l"/>
            <a:endParaRPr lang="de-DE" sz="2000" b="1" dirty="0" smtClean="0"/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de-DE" sz="2000" b="1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de-DE" sz="2000" b="1" dirty="0" smtClean="0"/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de-DE" sz="2000" b="1" dirty="0"/>
          </a:p>
          <a:p>
            <a:pPr algn="l"/>
            <a:endParaRPr lang="de-DE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523855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3"/>
          <p:cNvSpPr txBox="1">
            <a:spLocks/>
          </p:cNvSpPr>
          <p:nvPr/>
        </p:nvSpPr>
        <p:spPr>
          <a:xfrm>
            <a:off x="899592" y="620689"/>
            <a:ext cx="7558608" cy="5328591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de-DE" sz="2800" u="sng" dirty="0" smtClean="0"/>
          </a:p>
          <a:p>
            <a:pPr algn="l"/>
            <a:r>
              <a:rPr lang="de-DE" sz="2800" u="sng" dirty="0" smtClean="0"/>
              <a:t>Schülerbeförderung: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de-DE" sz="1800" dirty="0" smtClean="0"/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de-DE" sz="1800" dirty="0" smtClean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de-DE" sz="1800" dirty="0" smtClean="0"/>
              <a:t>Es besteht weiterhin Maskenpflicht in Schulbussen.</a:t>
            </a:r>
            <a:r>
              <a:rPr lang="de-DE" sz="1800" dirty="0" smtClean="0">
                <a:solidFill>
                  <a:srgbClr val="FF0000"/>
                </a:solidFill>
              </a:rPr>
              <a:t>		</a:t>
            </a:r>
          </a:p>
          <a:p>
            <a:pPr algn="l"/>
            <a:r>
              <a:rPr lang="de-DE" sz="2000" dirty="0">
                <a:solidFill>
                  <a:srgbClr val="FF0000"/>
                </a:solidFill>
              </a:rPr>
              <a:t>	</a:t>
            </a:r>
            <a:endParaRPr lang="de-DE" sz="2000" dirty="0" smtClean="0">
              <a:solidFill>
                <a:srgbClr val="FF0000"/>
              </a:solidFill>
            </a:endParaRPr>
          </a:p>
          <a:p>
            <a:pPr algn="l"/>
            <a:endParaRPr lang="de-DE" sz="2000" b="1" dirty="0" smtClean="0"/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de-DE" sz="2000" b="1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de-DE" sz="2000" b="1" dirty="0" smtClean="0"/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de-DE" sz="2000" b="1" dirty="0"/>
          </a:p>
          <a:p>
            <a:pPr algn="l"/>
            <a:endParaRPr lang="de-DE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36319825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3"/>
          <p:cNvSpPr txBox="1">
            <a:spLocks/>
          </p:cNvSpPr>
          <p:nvPr/>
        </p:nvSpPr>
        <p:spPr>
          <a:xfrm>
            <a:off x="899592" y="620689"/>
            <a:ext cx="7558608" cy="5328591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e-DE" sz="2800" dirty="0" smtClean="0"/>
              <a:t/>
            </a:r>
            <a:br>
              <a:rPr lang="de-DE" sz="2800" dirty="0" smtClean="0"/>
            </a:br>
            <a:endParaRPr lang="de-DE" sz="2000" dirty="0" smtClean="0"/>
          </a:p>
          <a:p>
            <a:pPr algn="l"/>
            <a:r>
              <a:rPr lang="de-DE" sz="2000" dirty="0">
                <a:solidFill>
                  <a:srgbClr val="FF0000"/>
                </a:solidFill>
              </a:rPr>
              <a:t>	</a:t>
            </a:r>
            <a:endParaRPr lang="de-DE" sz="2000" dirty="0" smtClean="0">
              <a:solidFill>
                <a:srgbClr val="FF0000"/>
              </a:solidFill>
            </a:endParaRPr>
          </a:p>
          <a:p>
            <a:pPr algn="l"/>
            <a:endParaRPr lang="de-DE" sz="2000" b="1" dirty="0" smtClean="0"/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de-DE" sz="2000" b="1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de-DE" sz="2000" b="1" dirty="0" smtClean="0"/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de-DE" sz="2000" b="1" dirty="0"/>
          </a:p>
          <a:p>
            <a:pPr algn="l"/>
            <a:endParaRPr lang="de-DE" sz="2000" b="1" dirty="0" smtClean="0"/>
          </a:p>
        </p:txBody>
      </p:sp>
      <p:sp>
        <p:nvSpPr>
          <p:cNvPr id="3" name="Titel 3"/>
          <p:cNvSpPr txBox="1">
            <a:spLocks/>
          </p:cNvSpPr>
          <p:nvPr/>
        </p:nvSpPr>
        <p:spPr>
          <a:xfrm>
            <a:off x="1051992" y="773089"/>
            <a:ext cx="7558608" cy="5328591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de-DE" sz="1800" dirty="0" smtClean="0"/>
          </a:p>
          <a:p>
            <a:pPr algn="l"/>
            <a:r>
              <a:rPr lang="de-DE" sz="1800" b="1" dirty="0" smtClean="0"/>
              <a:t>Schwimmbadnutzung: </a:t>
            </a:r>
          </a:p>
          <a:p>
            <a:pPr algn="l"/>
            <a:endParaRPr lang="de-DE" sz="1800" b="1" dirty="0" smtClean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de-DE" sz="1800" dirty="0"/>
              <a:t>B</a:t>
            </a:r>
            <a:r>
              <a:rPr lang="de-DE" sz="1800" dirty="0" smtClean="0"/>
              <a:t>ei Gruppen mit mehr als 10 Personen 1 Person je 10 qm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de-DE" sz="1800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de-DE" sz="1800" dirty="0" smtClean="0"/>
              <a:t>Keine Klassenmischungen.</a:t>
            </a:r>
          </a:p>
          <a:p>
            <a:pPr algn="l"/>
            <a:endParaRPr lang="de-DE" sz="1800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de-DE" sz="1800" dirty="0" smtClean="0"/>
              <a:t>Es gilt das Hygienekonzept für Hallenbäder.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de-DE" sz="1800" dirty="0"/>
          </a:p>
          <a:p>
            <a:pPr algn="l"/>
            <a:endParaRPr lang="de-DE" sz="1800" dirty="0" smtClean="0"/>
          </a:p>
          <a:p>
            <a:pPr algn="l"/>
            <a:r>
              <a:rPr lang="de-DE" sz="1800" b="1" dirty="0" smtClean="0"/>
              <a:t>Mittagsverpflegung:</a:t>
            </a:r>
            <a:r>
              <a:rPr lang="de-DE" sz="1800" dirty="0" smtClean="0"/>
              <a:t>	</a:t>
            </a:r>
            <a:r>
              <a:rPr lang="de-DE" sz="1800" dirty="0" smtClean="0">
                <a:solidFill>
                  <a:srgbClr val="FF0000"/>
                </a:solidFill>
              </a:rPr>
              <a:t>	</a:t>
            </a:r>
          </a:p>
          <a:p>
            <a:pPr algn="l"/>
            <a:r>
              <a:rPr lang="de-DE" sz="2000" dirty="0">
                <a:solidFill>
                  <a:srgbClr val="FF0000"/>
                </a:solidFill>
              </a:rPr>
              <a:t>	</a:t>
            </a:r>
            <a:endParaRPr lang="de-DE" sz="2000" dirty="0" smtClean="0">
              <a:solidFill>
                <a:srgbClr val="FF0000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sz="1800" dirty="0" smtClean="0"/>
              <a:t>Nach Möglichkeit keine Mischung mehrerer Schulen.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de-DE" sz="2000" b="1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de-DE" sz="2000" b="1" dirty="0" smtClean="0"/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de-DE" sz="2000" b="1" dirty="0"/>
          </a:p>
          <a:p>
            <a:pPr algn="l"/>
            <a:endParaRPr lang="de-DE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3035942597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347</Words>
  <Application>Microsoft Office PowerPoint</Application>
  <PresentationFormat>Bildschirmpräsentation (4:3)</PresentationFormat>
  <Paragraphs>197</Paragraphs>
  <Slides>10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1" baseType="lpstr">
      <vt:lpstr>Larissa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Vielen Dank für Ihre Aufmerksamkeit!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Errichtung einer Multifunktionshalle auf dem Schulgelände des Goethe-Gymnasiums Bad Ems durch den Förderverein der Schule</dc:title>
  <dc:creator>Borel-Jaquet, Christoph</dc:creator>
  <cp:lastModifiedBy>Hecker-Meyer, Nicole</cp:lastModifiedBy>
  <cp:revision>162</cp:revision>
  <cp:lastPrinted>2020-08-05T11:20:26Z</cp:lastPrinted>
  <dcterms:created xsi:type="dcterms:W3CDTF">2018-10-11T05:34:14Z</dcterms:created>
  <dcterms:modified xsi:type="dcterms:W3CDTF">2020-08-06T09:15:55Z</dcterms:modified>
</cp:coreProperties>
</file>